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
  </p:notesMasterIdLst>
  <p:sldIdLst>
    <p:sldId id="272" r:id="rId3"/>
    <p:sldId id="275" r:id="rId4"/>
    <p:sldId id="273" r:id="rId5"/>
    <p:sldId id="276" r:id="rId6"/>
    <p:sldId id="30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8850" autoAdjust="0"/>
  </p:normalViewPr>
  <p:slideViewPr>
    <p:cSldViewPr snapToGrid="0">
      <p:cViewPr varScale="1">
        <p:scale>
          <a:sx n="57" d="100"/>
          <a:sy n="57" d="100"/>
        </p:scale>
        <p:origin x="564" y="4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D6075D-87FD-4716-BAEF-6B4839CE60EE}" type="datetimeFigureOut">
              <a:rPr lang="en-US" smtClean="0"/>
              <a:t>8/19/2019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4002D3-9563-4AF4-9C51-2AF08F2DB569}" type="slidenum">
              <a:rPr lang="en-US" smtClean="0"/>
              <a:t>‹#›</a:t>
            </a:fld>
            <a:endParaRPr lang="en-US"/>
          </a:p>
        </p:txBody>
      </p:sp>
    </p:spTree>
    <p:extLst>
      <p:ext uri="{BB962C8B-B14F-4D97-AF65-F5344CB8AC3E}">
        <p14:creationId xmlns:p14="http://schemas.microsoft.com/office/powerpoint/2010/main" val="152712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375" y="739775"/>
            <a:ext cx="6577013" cy="3700463"/>
          </a:xfrm>
          <a:prstGeom prst="rect">
            <a:avLst/>
          </a:prstGeom>
          <a:noFill/>
          <a:ln w="12700">
            <a:solidFill>
              <a:prstClr val="black"/>
            </a:solidFill>
          </a:ln>
        </p:spPr>
      </p:sp>
      <p:sp>
        <p:nvSpPr>
          <p:cNvPr id="3" name="Notes Placeholder 2"/>
          <p:cNvSpPr>
            <a:spLocks noGrp="1"/>
          </p:cNvSpPr>
          <p:nvPr>
            <p:ph type="body" idx="1"/>
          </p:nvPr>
        </p:nvSpPr>
        <p:spPr/>
        <p:txBody>
          <a:bodyPr/>
          <a:lstStyle/>
          <a:p>
            <a:pPr fontAlgn="t">
              <a:lnSpc>
                <a:spcPct val="200000"/>
              </a:lnSpc>
            </a:pPr>
            <a:r>
              <a:rPr lang="en-GB" sz="1200" dirty="0">
                <a:latin typeface="Times New Roman" panose="02020603050405020304" pitchFamily="18" charset="0"/>
                <a:cs typeface="Times New Roman" panose="02020603050405020304" pitchFamily="18" charset="0"/>
              </a:rPr>
              <a:t>As part</a:t>
            </a:r>
            <a:r>
              <a:rPr lang="en-GB" sz="1200" baseline="0" dirty="0">
                <a:latin typeface="Times New Roman" panose="02020603050405020304" pitchFamily="18" charset="0"/>
                <a:cs typeface="Times New Roman" panose="02020603050405020304" pitchFamily="18" charset="0"/>
              </a:rPr>
              <a:t> of the Public Health Foundation’s strategy to improve access to healthcare for the rural population in the state of Missouri, establishing a Telehealth and E-health in the city of Greene would play a big role in improving the in the remote areas. While Missouri currently has an estimated 174 healthcare facilities, the following slides will prove the need for our foundation’s help in improving healthcare access to the individual’s in need.</a:t>
            </a:r>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1F0B21-F78B-400C-8910-D18899D940CF}" type="slidenum">
              <a:rPr kumimoji="0" lang="en-US" sz="1400" b="0" i="0" u="none" strike="noStrike" kern="1200" cap="none" spc="-1" normalizeH="0" baseline="0" noProof="0" smtClean="0">
                <a:ln>
                  <a:noFill/>
                </a:ln>
                <a:solidFill>
                  <a:srgbClr val="000000"/>
                </a:solidFill>
                <a:effectLst/>
                <a:uLnTx/>
                <a:uFill>
                  <a:solidFill>
                    <a:srgbClr val="FFFFFF"/>
                  </a:solidFill>
                </a:uFill>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400" b="0" i="0" u="none" strike="noStrike" kern="1200" cap="none" spc="-1" normalizeH="0" baseline="0" noProof="0" dirty="0">
              <a:ln>
                <a:noFill/>
              </a:ln>
              <a:solidFill>
                <a:srgbClr val="000000"/>
              </a:solidFill>
              <a:effectLst/>
              <a:uLnTx/>
              <a:uFill>
                <a:solidFill>
                  <a:srgbClr val="FFFFFF"/>
                </a:solidFill>
              </a:uFill>
              <a:latin typeface="Times New Roman"/>
              <a:ea typeface="+mn-ea"/>
              <a:cs typeface="+mn-cs"/>
            </a:endParaRPr>
          </a:p>
        </p:txBody>
      </p:sp>
    </p:spTree>
    <p:extLst>
      <p:ext uri="{BB962C8B-B14F-4D97-AF65-F5344CB8AC3E}">
        <p14:creationId xmlns:p14="http://schemas.microsoft.com/office/powerpoint/2010/main" val="387066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optimum way for us to view patients access or lack thereof to primary health care services is through analyzing projections of federally designated Health Professional Shortage Areas (HPSAs). The HPSAs in Missouri, according to our research we have discovered that the majority of HPSAs are due to low-income areas and to a lesser extent, Geographic HPSAs as seen on our image.</a:t>
            </a:r>
          </a:p>
          <a:p>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Survey conducted in 2008 Medicare Payment Advisory Commission (</a:t>
            </a:r>
            <a:r>
              <a:rPr lang="en-US" dirty="0" err="1">
                <a:latin typeface="Times New Roman" panose="02020603050405020304" pitchFamily="18" charset="0"/>
                <a:cs typeface="Times New Roman" panose="02020603050405020304" pitchFamily="18" charset="0"/>
              </a:rPr>
              <a:t>MedPAC</a:t>
            </a:r>
            <a:r>
              <a:rPr lang="en-US" dirty="0">
                <a:latin typeface="Times New Roman" panose="02020603050405020304" pitchFamily="18" charset="0"/>
                <a:cs typeface="Times New Roman" panose="02020603050405020304" pitchFamily="18" charset="0"/>
              </a:rPr>
              <a:t>) established that an estimated 28 percent of Medicare beneficiaries who were without a primary care physician (PCP) stated that a their primary reason for not have a PCP was because of lack of access to a healthcare institute or lack of available PCP’s in their local area (Bodenheimer, &amp; Pham, 2010). </a:t>
            </a:r>
          </a:p>
          <a:p>
            <a:endParaRPr lang="en-US" dirty="0"/>
          </a:p>
        </p:txBody>
      </p:sp>
      <p:sp>
        <p:nvSpPr>
          <p:cNvPr id="4" name="Slide Number Placeholder 3"/>
          <p:cNvSpPr>
            <a:spLocks noGrp="1"/>
          </p:cNvSpPr>
          <p:nvPr>
            <p:ph type="sldNum" sz="quarter" idx="5"/>
          </p:nvPr>
        </p:nvSpPr>
        <p:spPr/>
        <p:txBody>
          <a:bodyPr/>
          <a:lstStyle/>
          <a:p>
            <a:fld id="{524002D3-9563-4AF4-9C51-2AF08F2DB569}" type="slidenum">
              <a:rPr lang="en-US" smtClean="0"/>
              <a:t>2</a:t>
            </a:fld>
            <a:endParaRPr lang="en-US"/>
          </a:p>
        </p:txBody>
      </p:sp>
    </p:spTree>
    <p:extLst>
      <p:ext uri="{BB962C8B-B14F-4D97-AF65-F5344CB8AC3E}">
        <p14:creationId xmlns:p14="http://schemas.microsoft.com/office/powerpoint/2010/main" val="3911432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Telemedicine answers the matter of accessibility and contact with PCP’s and other medical benefits that millions of individuals must deal with each year. PHF’s implementation of telemedicine wants to proactively provide new advancements in the remote supply of healthcare and healthcare professionals. </a:t>
            </a: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difficulty of successfully enacting the use of </a:t>
            </a:r>
            <a:r>
              <a:rPr lang="en-US" dirty="0" err="1">
                <a:latin typeface="Times New Roman" panose="02020603050405020304" pitchFamily="18" charset="0"/>
                <a:cs typeface="Times New Roman" panose="02020603050405020304" pitchFamily="18" charset="0"/>
              </a:rPr>
              <a:t>of</a:t>
            </a:r>
            <a:r>
              <a:rPr lang="en-US" dirty="0">
                <a:latin typeface="Times New Roman" panose="02020603050405020304" pitchFamily="18" charset="0"/>
                <a:cs typeface="Times New Roman" panose="02020603050405020304" pitchFamily="18" charset="0"/>
              </a:rPr>
              <a:t> a telehealth service faces several barriers, initially at least. The barriers expected to be faced in the initiation of providing these new services rage from technological concerns to that of infrastructure. Furthermore, possible issues with legislation may prove tough at first (Van Dyke, 2014)</a:t>
            </a: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Telehealth supports long-distance health support, health care and health education by the use of communication technology such as the internet, streaming media, and wireless communications. Telehealth can help alleviate the challenges that high-need consumers in rural areas face in accessing health care. According to the Missouri Foundation of Health, many people have started using telehealth although there is still room for increases utilization for the population in the state.</a:t>
            </a:r>
            <a:endParaRPr lang="en-US" dirty="0"/>
          </a:p>
        </p:txBody>
      </p:sp>
      <p:sp>
        <p:nvSpPr>
          <p:cNvPr id="4" name="Slide Number Placeholder 3"/>
          <p:cNvSpPr>
            <a:spLocks noGrp="1"/>
          </p:cNvSpPr>
          <p:nvPr>
            <p:ph type="sldNum" sz="quarter" idx="5"/>
          </p:nvPr>
        </p:nvSpPr>
        <p:spPr/>
        <p:txBody>
          <a:bodyPr/>
          <a:lstStyle/>
          <a:p>
            <a:fld id="{524002D3-9563-4AF4-9C51-2AF08F2DB569}" type="slidenum">
              <a:rPr lang="en-US" smtClean="0"/>
              <a:t>3</a:t>
            </a:fld>
            <a:endParaRPr lang="en-US"/>
          </a:p>
        </p:txBody>
      </p:sp>
    </p:spTree>
    <p:extLst>
      <p:ext uri="{BB962C8B-B14F-4D97-AF65-F5344CB8AC3E}">
        <p14:creationId xmlns:p14="http://schemas.microsoft.com/office/powerpoint/2010/main" val="1858600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According to the University of Missouri –School of Medicine, </a:t>
            </a:r>
          </a:p>
          <a:p>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13.2% of adults(between the ages of 19 and 64) are uninsured.</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number of Preventable Hospitable admission per 100k patients is 4828 patients.</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obesity rate is 32.5% as compared to the average of 31.3% in the country.</a:t>
            </a:r>
          </a:p>
          <a:p>
            <a:endParaRPr lang="en-U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Roughly 36% of Missouri's populations reside in rural areas whereas only 9% of the physicians of Missouri practice in these rural areas which creates a deficiency of physicians and hence hinders appropriate access to healthcare for the rural population in the state.</a:t>
            </a:r>
            <a:endParaRPr lang="en-US" dirty="0"/>
          </a:p>
        </p:txBody>
      </p:sp>
      <p:sp>
        <p:nvSpPr>
          <p:cNvPr id="4" name="Slide Number Placeholder 3"/>
          <p:cNvSpPr>
            <a:spLocks noGrp="1"/>
          </p:cNvSpPr>
          <p:nvPr>
            <p:ph type="sldNum" sz="quarter" idx="5"/>
          </p:nvPr>
        </p:nvSpPr>
        <p:spPr/>
        <p:txBody>
          <a:bodyPr/>
          <a:lstStyle/>
          <a:p>
            <a:fld id="{524002D3-9563-4AF4-9C51-2AF08F2DB569}" type="slidenum">
              <a:rPr lang="en-US" smtClean="0"/>
              <a:t>4</a:t>
            </a:fld>
            <a:endParaRPr lang="en-US"/>
          </a:p>
        </p:txBody>
      </p:sp>
    </p:spTree>
    <p:extLst>
      <p:ext uri="{BB962C8B-B14F-4D97-AF65-F5344CB8AC3E}">
        <p14:creationId xmlns:p14="http://schemas.microsoft.com/office/powerpoint/2010/main" val="3132089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968DC-9F43-41C7-9A73-5C6641C44F8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5926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5EFEA-BD5A-4AEE-9472-FD12F7AE06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4485C7-04C6-4F51-8E84-CDF1577D9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19A3DB-14D5-4B71-9137-C4C63244E1B3}"/>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5" name="Footer Placeholder 4">
            <a:extLst>
              <a:ext uri="{FF2B5EF4-FFF2-40B4-BE49-F238E27FC236}">
                <a16:creationId xmlns:a16="http://schemas.microsoft.com/office/drawing/2014/main" id="{3463AE1F-A441-4AC8-93A3-439FA6C717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0DC96B-AC53-4668-ACE5-58634A4858F6}"/>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2959867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973D2-D616-4DFA-AE57-6EC6E5CBC8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5E17B1-02AF-4308-B28E-0A3B670D6D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53D7C-C463-45AC-88B4-13265DB7A155}"/>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5" name="Footer Placeholder 4">
            <a:extLst>
              <a:ext uri="{FF2B5EF4-FFF2-40B4-BE49-F238E27FC236}">
                <a16:creationId xmlns:a16="http://schemas.microsoft.com/office/drawing/2014/main" id="{B28173C2-50C6-44DF-AFAC-C4129B477B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CC6EE-386A-4181-954E-F3289F7D7AB8}"/>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895507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0FC4-75B0-472B-8D20-9482CE79EF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E6E201-D3A8-449B-8398-725FF3ABEE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B1C525-C5C2-4D2A-BC41-A030FDC36037}"/>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5" name="Footer Placeholder 4">
            <a:extLst>
              <a:ext uri="{FF2B5EF4-FFF2-40B4-BE49-F238E27FC236}">
                <a16:creationId xmlns:a16="http://schemas.microsoft.com/office/drawing/2014/main" id="{8696B60A-D573-426A-A01A-CF68C75CC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8DC7A-17F1-4F47-8C91-3B45C04AA1EB}"/>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1151608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1BF03-B650-43D5-BDD0-EB1F81B06E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55108F-D92E-42AA-B997-011C936989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8CBB17-9654-44D0-B5A0-3D78F9F2C4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0AE2C5-537D-4E57-A172-8DB7C0DFFDEC}"/>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6" name="Footer Placeholder 5">
            <a:extLst>
              <a:ext uri="{FF2B5EF4-FFF2-40B4-BE49-F238E27FC236}">
                <a16:creationId xmlns:a16="http://schemas.microsoft.com/office/drawing/2014/main" id="{ED72217D-5A3A-4F11-AC43-D7EDB0CCCF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19B17D-A07A-4384-8A9E-0BBE1BF00419}"/>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2500144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A14AB-0A47-4119-9423-37CC850E56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142D28-F134-47B5-97A4-DE711E744B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E29B8D-FDC5-42DA-9822-1FE25854AE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FA0269-48BE-4DA2-A1F5-3A3D558719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F48690-F5C6-4F40-9E4C-223CFFE7B2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BFAA31-F842-42FE-8BF5-13EFCFFD5C12}"/>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8" name="Footer Placeholder 7">
            <a:extLst>
              <a:ext uri="{FF2B5EF4-FFF2-40B4-BE49-F238E27FC236}">
                <a16:creationId xmlns:a16="http://schemas.microsoft.com/office/drawing/2014/main" id="{288E0D85-81B2-4045-A782-5E1763A7DF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05CC6E-B4EE-47B1-AF90-E8F070F5C350}"/>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1189824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141B2-3830-4FF1-BF8F-C124E28D87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91A030-421F-464A-95A9-146CFA922D66}"/>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4" name="Footer Placeholder 3">
            <a:extLst>
              <a:ext uri="{FF2B5EF4-FFF2-40B4-BE49-F238E27FC236}">
                <a16:creationId xmlns:a16="http://schemas.microsoft.com/office/drawing/2014/main" id="{DD19A71B-232C-4947-8DD8-EE33E84A6B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03E175-2210-42DF-9F8D-5DD7AB70C09E}"/>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258276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176753-F30E-442E-B833-695F584693D4}"/>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3" name="Footer Placeholder 2">
            <a:extLst>
              <a:ext uri="{FF2B5EF4-FFF2-40B4-BE49-F238E27FC236}">
                <a16:creationId xmlns:a16="http://schemas.microsoft.com/office/drawing/2014/main" id="{48D4C286-2908-4070-8CFA-BB166EBE21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6824EE-27A9-4EF9-B5C3-07A644239750}"/>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1563764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08FCF-A19C-4C7F-B0D9-7696D5F138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7DEB6F-7158-4D22-85B6-200B1F71D0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96F4CC-F4DF-4BE1-A2CF-63E5593EBF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AC052E-19AF-4902-8A35-509FD42845C8}"/>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6" name="Footer Placeholder 5">
            <a:extLst>
              <a:ext uri="{FF2B5EF4-FFF2-40B4-BE49-F238E27FC236}">
                <a16:creationId xmlns:a16="http://schemas.microsoft.com/office/drawing/2014/main" id="{EE60E360-DFC6-493C-AF03-A0A3C8417F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1BDA62-E2C2-43F0-B329-E221F03F2F4B}"/>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3824833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9D255-0AC0-4E7D-BC41-196527E878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61253C-604D-49B4-8040-4325155DB3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085B0B-591C-486B-8B92-27AC44A3E7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6F53E3-0B64-4215-8E22-03207E791282}"/>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6" name="Footer Placeholder 5">
            <a:extLst>
              <a:ext uri="{FF2B5EF4-FFF2-40B4-BE49-F238E27FC236}">
                <a16:creationId xmlns:a16="http://schemas.microsoft.com/office/drawing/2014/main" id="{9819AD71-64FC-4CA6-8F79-9644D62BEE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384CD8-DC42-436A-89DD-F7AB45100970}"/>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411809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D6F4-6981-4110-9F01-467EC31E93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8110F3-DEED-47B5-AB22-543AF76E0C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BC56C8-699F-440A-A118-6D35335540A8}"/>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5" name="Footer Placeholder 4">
            <a:extLst>
              <a:ext uri="{FF2B5EF4-FFF2-40B4-BE49-F238E27FC236}">
                <a16:creationId xmlns:a16="http://schemas.microsoft.com/office/drawing/2014/main" id="{A4F89985-D291-42B4-A67E-A084773C9C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B1EFB7-134D-42C6-A062-0E279964830A}"/>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1844122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223B82-C269-42F5-9E49-DC50E29818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6258D1-0A96-4290-B2BE-5CD534EDA8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EE5301-D2EE-44E9-87D4-6A8EA17DF3F8}"/>
              </a:ext>
            </a:extLst>
          </p:cNvPr>
          <p:cNvSpPr>
            <a:spLocks noGrp="1"/>
          </p:cNvSpPr>
          <p:nvPr>
            <p:ph type="dt" sz="half" idx="10"/>
          </p:nvPr>
        </p:nvSpPr>
        <p:spPr/>
        <p:txBody>
          <a:bodyPr/>
          <a:lstStyle/>
          <a:p>
            <a:fld id="{209985C3-0833-48A7-890E-86F7005BD2D3}" type="datetimeFigureOut">
              <a:rPr lang="en-US" smtClean="0"/>
              <a:t>8/19/2019</a:t>
            </a:fld>
            <a:endParaRPr lang="en-US"/>
          </a:p>
        </p:txBody>
      </p:sp>
      <p:sp>
        <p:nvSpPr>
          <p:cNvPr id="5" name="Footer Placeholder 4">
            <a:extLst>
              <a:ext uri="{FF2B5EF4-FFF2-40B4-BE49-F238E27FC236}">
                <a16:creationId xmlns:a16="http://schemas.microsoft.com/office/drawing/2014/main" id="{2F79E4C4-CFDC-4C95-8DE8-5DDE5CE54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DF83F-7034-40F3-AD62-7965CD148E47}"/>
              </a:ext>
            </a:extLst>
          </p:cNvPr>
          <p:cNvSpPr>
            <a:spLocks noGrp="1"/>
          </p:cNvSpPr>
          <p:nvPr>
            <p:ph type="sldNum" sz="quarter" idx="12"/>
          </p:nvPr>
        </p:nvSpPr>
        <p:spPr/>
        <p:txBody>
          <a:bodyPr/>
          <a:lstStyle/>
          <a:p>
            <a:fld id="{F60D00D1-AE18-4749-851C-F556AC85150F}" type="slidenum">
              <a:rPr lang="en-US" smtClean="0"/>
              <a:t>‹#›</a:t>
            </a:fld>
            <a:endParaRPr lang="en-US"/>
          </a:p>
        </p:txBody>
      </p:sp>
    </p:spTree>
    <p:extLst>
      <p:ext uri="{BB962C8B-B14F-4D97-AF65-F5344CB8AC3E}">
        <p14:creationId xmlns:p14="http://schemas.microsoft.com/office/powerpoint/2010/main" val="3055907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1CDC4-4791-4CE4-B390-3035C3635F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92EDC7-23E0-4377-9C59-4375791E82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175436-FB76-4835-8D5A-E239C0BBFA00}"/>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80886844-43EB-4FE4-A355-D66B46DB9B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3D6B3A-7478-4FC1-B369-64F2B512DE31}"/>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134564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072C2-B9D7-4306-B4B4-BE3AC761E5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C3650E-F8C5-4DF3-9E47-868E562AC60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6646CD-95A5-4196-9AB5-7FB46F6436CA}"/>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FF9D9121-C59B-42B6-A88C-3E28A0F455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D15DD0-1485-4EBF-A2F3-311A9D8E935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423330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737D4-57E3-4EB4-8340-C0B82D8ECE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95AB17-2C4A-4F5C-AF69-43A9D96F8A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6EB5787-C224-4FD2-9C66-32BF21B5C9F7}"/>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5E433273-D6FA-4B51-ACD3-440A344BB1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38CB11-C9D3-42DC-8981-A05480DADBC5}"/>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11462168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00317-7E01-449D-BB6C-0FCB8D8898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AE3D88-4C10-4DCA-952B-2DDCDA89881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D39DEA-8BE0-4B04-AA07-DC86806A5B3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9C8B3B-DFC6-4390-BC04-990EDA128556}"/>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6" name="Footer Placeholder 5">
            <a:extLst>
              <a:ext uri="{FF2B5EF4-FFF2-40B4-BE49-F238E27FC236}">
                <a16:creationId xmlns:a16="http://schemas.microsoft.com/office/drawing/2014/main" id="{B699B220-F499-49DC-8AF0-1021DD8738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B5280D-05D2-4B59-818A-B7518CE4F24E}"/>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2067513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CEA1C-D472-4FE4-83AD-D4AEF37C94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0DED77-D632-4CF0-B203-B32EDD678F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D4F8C9F-DEBF-4E67-AD53-A8650DED63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6DA1AE-6B6A-4805-AF5F-61D5EA8C13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C250432-3B2D-4533-BBAA-7E0D3C0647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EFBCCA-A585-4B0D-BFFF-55556AB101EC}"/>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8" name="Footer Placeholder 7">
            <a:extLst>
              <a:ext uri="{FF2B5EF4-FFF2-40B4-BE49-F238E27FC236}">
                <a16:creationId xmlns:a16="http://schemas.microsoft.com/office/drawing/2014/main" id="{5F233C20-1F9A-4FDD-8D05-556FB7FD1AE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0222D2F-7549-4EE5-A83A-1F158445A2CB}"/>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503068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6A81F-3D8D-4E62-AF1B-E0456768BF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3BB428-66D5-4F4C-8143-5A99524DC3DB}"/>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4" name="Footer Placeholder 3">
            <a:extLst>
              <a:ext uri="{FF2B5EF4-FFF2-40B4-BE49-F238E27FC236}">
                <a16:creationId xmlns:a16="http://schemas.microsoft.com/office/drawing/2014/main" id="{7777EE6B-3776-4826-A3FC-7CC48638C0E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85021E8-C825-4340-82A3-942842B84159}"/>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144918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EA31C0-61D5-415A-B090-C74E1125EEC0}"/>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3" name="Footer Placeholder 2">
            <a:extLst>
              <a:ext uri="{FF2B5EF4-FFF2-40B4-BE49-F238E27FC236}">
                <a16:creationId xmlns:a16="http://schemas.microsoft.com/office/drawing/2014/main" id="{E8A83D76-3BA3-4E2D-8D58-EB8F5DC3A0B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1955806-BB49-459B-A4AF-DC234DFBEE3C}"/>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4001306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5A25C-84C3-46C9-A0E5-13C3FFBE6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04D42C-6CAF-41A5-9F17-1013E94DFE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646E47-2719-49FE-B112-000CC8081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8FE82B2-423C-4BCC-B46E-64E6CC2BC4A1}"/>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6" name="Footer Placeholder 5">
            <a:extLst>
              <a:ext uri="{FF2B5EF4-FFF2-40B4-BE49-F238E27FC236}">
                <a16:creationId xmlns:a16="http://schemas.microsoft.com/office/drawing/2014/main" id="{6BA66813-4817-4819-A4F6-A4BC1CD8798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944E970-D8C7-463C-9B70-1BD95744A0B7}"/>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1678942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A569B-4AC9-4866-9940-855A6BF348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521B0A-DC19-4C85-B330-29202DC321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7CF8900-9728-47E8-A06E-8D7FD7D62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DFC1B6B-823A-420A-AB60-AE6087516B31}"/>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6" name="Footer Placeholder 5">
            <a:extLst>
              <a:ext uri="{FF2B5EF4-FFF2-40B4-BE49-F238E27FC236}">
                <a16:creationId xmlns:a16="http://schemas.microsoft.com/office/drawing/2014/main" id="{CCAC4BF8-E93C-4389-AE96-B963231706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AD1D41-2AF6-4A2A-8F57-67D7DBC5DAF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1732091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E3F7-1689-42AC-AD94-CB021C0605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F7A352-E375-4CB3-A7A2-F91F083D9E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1B96A-A44D-43D7-9BAF-BDE529FEC4FA}"/>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56A1AF9B-B6F0-4B52-B02F-D695510B46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12B18C-9A84-4047-92D9-1A05D920A2B6}"/>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984733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0966A3-63A1-4CC7-AD04-E12457A528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CB04A1-C2B0-436B-B16B-3C594A5EDD7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F92577-E026-4F38-8B22-820D893C439B}"/>
              </a:ext>
            </a:extLst>
          </p:cNvPr>
          <p:cNvSpPr>
            <a:spLocks noGrp="1"/>
          </p:cNvSpPr>
          <p:nvPr>
            <p:ph type="dt" sz="half" idx="10"/>
          </p:nvPr>
        </p:nvSpPr>
        <p:spPr/>
        <p:txBody>
          <a:body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0F26298A-BB10-4DEC-8707-89E7B05D7B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ECB0C4-2226-47D5-A8A8-6C5B0D301358}"/>
              </a:ext>
            </a:extLst>
          </p:cNvPr>
          <p:cNvSpPr>
            <a:spLocks noGrp="1"/>
          </p:cNvSpPr>
          <p:nvPr>
            <p:ph type="sldNum" sz="quarter" idx="12"/>
          </p:nvPr>
        </p:nvSpPr>
        <p:spPr/>
        <p:txBody>
          <a:bodyPr/>
          <a:lstStyle/>
          <a:p>
            <a:fld id="{FF42DF60-7E43-4504-96F7-4ED48D779E2B}" type="slidenum">
              <a:rPr lang="en-US" smtClean="0"/>
              <a:t>‹#›</a:t>
            </a:fld>
            <a:endParaRPr lang="en-US" dirty="0"/>
          </a:p>
        </p:txBody>
      </p:sp>
    </p:spTree>
    <p:extLst>
      <p:ext uri="{BB962C8B-B14F-4D97-AF65-F5344CB8AC3E}">
        <p14:creationId xmlns:p14="http://schemas.microsoft.com/office/powerpoint/2010/main" val="378983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E7AD96-109F-467D-8D6A-E051E68827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143309-E66D-4CB7-BF78-3F7452ADDB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5698F-397F-4430-9785-5AA75856D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9985C3-0833-48A7-890E-86F7005BD2D3}" type="datetimeFigureOut">
              <a:rPr lang="en-US" smtClean="0"/>
              <a:t>8/19/2019</a:t>
            </a:fld>
            <a:endParaRPr lang="en-US"/>
          </a:p>
        </p:txBody>
      </p:sp>
      <p:sp>
        <p:nvSpPr>
          <p:cNvPr id="5" name="Footer Placeholder 4">
            <a:extLst>
              <a:ext uri="{FF2B5EF4-FFF2-40B4-BE49-F238E27FC236}">
                <a16:creationId xmlns:a16="http://schemas.microsoft.com/office/drawing/2014/main" id="{98E3C131-13A3-495C-8634-7CB854D826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5BC0A8F-1622-4AFC-8234-034BDD9072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D00D1-AE18-4749-851C-F556AC85150F}" type="slidenum">
              <a:rPr lang="en-US" smtClean="0"/>
              <a:t>‹#›</a:t>
            </a:fld>
            <a:endParaRPr lang="en-US"/>
          </a:p>
        </p:txBody>
      </p:sp>
    </p:spTree>
    <p:extLst>
      <p:ext uri="{BB962C8B-B14F-4D97-AF65-F5344CB8AC3E}">
        <p14:creationId xmlns:p14="http://schemas.microsoft.com/office/powerpoint/2010/main" val="1708017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00000">
                <a:alpha val="58000"/>
                <a:lumMod val="79000"/>
                <a:lumOff val="21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78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5643F9-D215-4D81-AE6C-555ACD5506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26CC65-8992-4F0D-974F-608CCBCEA4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0BD22-516B-4336-8756-5BF9F9E9B8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6B1BB8-3B10-48DA-9B66-FA71B27B50ED}" type="datetimeFigureOut">
              <a:rPr lang="en-US" smtClean="0"/>
              <a:t>8/19/2019</a:t>
            </a:fld>
            <a:endParaRPr lang="en-US" dirty="0"/>
          </a:p>
        </p:txBody>
      </p:sp>
      <p:sp>
        <p:nvSpPr>
          <p:cNvPr id="5" name="Footer Placeholder 4">
            <a:extLst>
              <a:ext uri="{FF2B5EF4-FFF2-40B4-BE49-F238E27FC236}">
                <a16:creationId xmlns:a16="http://schemas.microsoft.com/office/drawing/2014/main" id="{3A4AABA5-B8D6-4066-BB28-BCEC13379F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9C19021-50D3-4AE9-9622-813C6E2915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2DF60-7E43-4504-96F7-4ED48D779E2B}" type="slidenum">
              <a:rPr lang="en-US" smtClean="0"/>
              <a:t>‹#›</a:t>
            </a:fld>
            <a:endParaRPr lang="en-US" dirty="0"/>
          </a:p>
        </p:txBody>
      </p:sp>
    </p:spTree>
    <p:extLst>
      <p:ext uri="{BB962C8B-B14F-4D97-AF65-F5344CB8AC3E}">
        <p14:creationId xmlns:p14="http://schemas.microsoft.com/office/powerpoint/2010/main" val="22054917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2"/>
          <p:cNvSpPr/>
          <p:nvPr/>
        </p:nvSpPr>
        <p:spPr>
          <a:xfrm>
            <a:off x="1646880" y="1034880"/>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6" name="CustomShape 3"/>
          <p:cNvSpPr/>
          <p:nvPr/>
        </p:nvSpPr>
        <p:spPr>
          <a:xfrm>
            <a:off x="0" y="1034880"/>
            <a:ext cx="38256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 normalizeH="0" baseline="0" noProof="0" dirty="0">
                <a:ln>
                  <a:noFill/>
                </a:ln>
                <a:solidFill>
                  <a:srgbClr val="7F7457"/>
                </a:solidFill>
                <a:effectLst/>
                <a:uLnTx/>
                <a:uFill>
                  <a:solidFill>
                    <a:srgbClr val="FFFFFF"/>
                  </a:solidFill>
                </a:uFill>
                <a:latin typeface="Calibri"/>
                <a:ea typeface="+mn-ea"/>
                <a:cs typeface="+mn-cs"/>
              </a:rPr>
              <a:t> </a:t>
            </a:r>
            <a:endParaRPr kumimoji="0" lang="en-US" sz="2400" b="0" i="0" u="none" strike="noStrike" kern="1200" cap="none" spc="-1" normalizeH="0" baseline="0" noProof="0" dirty="0">
              <a:ln>
                <a:noFill/>
              </a:ln>
              <a:solidFill>
                <a:srgbClr val="000000"/>
              </a:solidFill>
              <a:effectLst/>
              <a:uLnTx/>
              <a:uFill>
                <a:solidFill>
                  <a:srgbClr val="FFFFFF"/>
                </a:solidFill>
              </a:uFill>
              <a:latin typeface="Arial"/>
              <a:ea typeface="+mn-ea"/>
              <a:cs typeface="+mn-cs"/>
            </a:endParaRPr>
          </a:p>
        </p:txBody>
      </p:sp>
      <p:sp>
        <p:nvSpPr>
          <p:cNvPr id="4" name="Rectangle 3"/>
          <p:cNvSpPr/>
          <p:nvPr/>
        </p:nvSpPr>
        <p:spPr>
          <a:xfrm>
            <a:off x="382561" y="1341622"/>
            <a:ext cx="6427314" cy="5598777"/>
          </a:xfrm>
          <a:prstGeom prst="rect">
            <a:avLst/>
          </a:prstGeom>
        </p:spPr>
        <p:txBody>
          <a:bodyPr wrap="square">
            <a:spAutoFit/>
          </a:bodyPr>
          <a:lstStyle/>
          <a:p>
            <a:pPr marL="342900" marR="0" lvl="0" indent="-342900" algn="l" defTabSz="914400" rtl="0" eaLnBrk="1" fontAlgn="auto" latinLnBrk="0" hangingPunct="1">
              <a:lnSpc>
                <a:spcPct val="150000"/>
              </a:lnSpc>
              <a:spcBef>
                <a:spcPts val="50"/>
              </a:spcBef>
              <a:spcAft>
                <a:spcPts val="0"/>
              </a:spcAft>
              <a:buClrTx/>
              <a:buSzTx/>
              <a:buFont typeface="Wingdings" panose="05000000000000000000" pitchFamily="2" charset="2"/>
              <a:buChar char="v"/>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This report guides the Public Health Foundation (PHF) on the determining the practical application of a Telehealth and E-health to communities in Missouri.</a:t>
            </a:r>
          </a:p>
          <a:p>
            <a:pPr marL="342900" marR="0" lvl="0" indent="-342900" algn="l" defTabSz="914400" rtl="0" eaLnBrk="1" fontAlgn="auto" latinLnBrk="0" hangingPunct="1">
              <a:lnSpc>
                <a:spcPct val="150000"/>
              </a:lnSpc>
              <a:spcBef>
                <a:spcPts val="50"/>
              </a:spcBef>
              <a:spcAft>
                <a:spcPts val="0"/>
              </a:spcAft>
              <a:buClrTx/>
              <a:buSzTx/>
              <a:buFont typeface="Wingdings" panose="05000000000000000000" pitchFamily="2" charset="2"/>
              <a:buChar char="v"/>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The Public Health Foundation aims at improving public heath to ensure healthier communities. </a:t>
            </a:r>
          </a:p>
          <a:p>
            <a:pPr marL="342900" marR="0" lvl="0" indent="-342900" algn="l" defTabSz="914400" rtl="0" eaLnBrk="1" fontAlgn="auto" latinLnBrk="0" hangingPunct="1">
              <a:lnSpc>
                <a:spcPct val="150000"/>
              </a:lnSpc>
              <a:spcBef>
                <a:spcPts val="50"/>
              </a:spcBef>
              <a:spcAft>
                <a:spcPts val="0"/>
              </a:spcAft>
              <a:buClrTx/>
              <a:buSzTx/>
              <a:buFont typeface="Wingdings" panose="05000000000000000000" pitchFamily="2" charset="2"/>
              <a:buChar char="v"/>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Telehealth and E-health improves healthcare availability </a:t>
            </a:r>
            <a:r>
              <a:rPr lang="en-US" sz="2400" b="1" dirty="0">
                <a:solidFill>
                  <a:prstClr val="black"/>
                </a:solidFill>
                <a:latin typeface="Calibri"/>
              </a:rPr>
              <a:t>of healthcare even in areas </a:t>
            </a:r>
            <a:r>
              <a:rPr kumimoji="0" lang="en-US" sz="2400" b="1" i="0" u="none" strike="noStrike" kern="1200" cap="none" spc="0" normalizeH="0" baseline="0" noProof="0" dirty="0">
                <a:ln>
                  <a:noFill/>
                </a:ln>
                <a:solidFill>
                  <a:prstClr val="black"/>
                </a:solidFill>
                <a:effectLst/>
                <a:uLnTx/>
                <a:uFillTx/>
                <a:latin typeface="Calibri"/>
                <a:ea typeface="+mn-ea"/>
                <a:cs typeface="+mn-cs"/>
              </a:rPr>
              <a:t>of despair in the state of Missouri.</a:t>
            </a:r>
            <a:endParaRPr kumimoji="0" lang="en-US"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6" name="TextBox 5">
            <a:extLst>
              <a:ext uri="{FF2B5EF4-FFF2-40B4-BE49-F238E27FC236}">
                <a16:creationId xmlns:a16="http://schemas.microsoft.com/office/drawing/2014/main" id="{6AB629C5-28C0-4546-ABE9-EBA449FEF6DF}"/>
              </a:ext>
            </a:extLst>
          </p:cNvPr>
          <p:cNvSpPr txBox="1"/>
          <p:nvPr/>
        </p:nvSpPr>
        <p:spPr>
          <a:xfrm>
            <a:off x="1524000" y="312997"/>
            <a:ext cx="9342120" cy="67185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outerShdw blurRad="38100" dist="38100" dir="2700000" algn="tl">
                    <a:srgbClr val="000000">
                      <a:alpha val="43137"/>
                    </a:srgbClr>
                  </a:outerShdw>
                  <a:reflection blurRad="6350" stA="55000" endA="300" endPos="45500" dir="5400000" sy="-100000" algn="bl" rotWithShape="0"/>
                </a:effectLst>
                <a:uLnTx/>
                <a:uFillTx/>
                <a:latin typeface="Calibri"/>
                <a:ea typeface="+mn-ea"/>
                <a:cs typeface="+mn-cs"/>
              </a:rPr>
              <a:t>Introduction </a:t>
            </a:r>
          </a:p>
        </p:txBody>
      </p:sp>
      <p:sp>
        <p:nvSpPr>
          <p:cNvPr id="9" name="Explosion 2 8"/>
          <p:cNvSpPr/>
          <p:nvPr/>
        </p:nvSpPr>
        <p:spPr>
          <a:xfrm>
            <a:off x="389087" y="312997"/>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9875" y="2092238"/>
            <a:ext cx="4671060" cy="2624542"/>
          </a:xfrm>
          <a:prstGeom prst="rect">
            <a:avLst/>
          </a:prstGeom>
          <a:ln>
            <a:noFill/>
          </a:ln>
          <a:effectLst>
            <a:softEdge rad="112500"/>
          </a:effectLst>
        </p:spPr>
      </p:pic>
    </p:spTree>
    <p:extLst>
      <p:ext uri="{BB962C8B-B14F-4D97-AF65-F5344CB8AC3E}">
        <p14:creationId xmlns:p14="http://schemas.microsoft.com/office/powerpoint/2010/main" val="1484712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E2F31B-935F-49BB-A7B4-300F4F651AC9}"/>
              </a:ext>
            </a:extLst>
          </p:cNvPr>
          <p:cNvPicPr>
            <a:picLocks noChangeAspect="1"/>
          </p:cNvPicPr>
          <p:nvPr/>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736399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34AB005-CFA5-4179-A6C0-61AAD5E6483B}"/>
              </a:ext>
            </a:extLst>
          </p:cNvPr>
          <p:cNvSpPr>
            <a:spLocks noGrp="1"/>
          </p:cNvSpPr>
          <p:nvPr>
            <p:ph idx="1"/>
          </p:nvPr>
        </p:nvSpPr>
        <p:spPr/>
        <p:txBody>
          <a:bodyPr/>
          <a:lstStyle/>
          <a:p>
            <a:endParaRPr lang="en-US"/>
          </a:p>
        </p:txBody>
      </p:sp>
      <p:sp>
        <p:nvSpPr>
          <p:cNvPr id="7" name="Title 6">
            <a:extLst>
              <a:ext uri="{FF2B5EF4-FFF2-40B4-BE49-F238E27FC236}">
                <a16:creationId xmlns:a16="http://schemas.microsoft.com/office/drawing/2014/main" id="{409A88E0-C9AA-4B74-B95D-9E5A278C73B7}"/>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6A6B47FC-3E68-4DC3-87D8-9621D9333354}"/>
              </a:ext>
            </a:extLst>
          </p:cNvPr>
          <p:cNvPicPr>
            <a:picLocks noChangeAspect="1"/>
          </p:cNvPicPr>
          <p:nvPr/>
        </p:nvPicPr>
        <p:blipFill>
          <a:blip r:embed="rId3"/>
          <a:stretch>
            <a:fillRect/>
          </a:stretch>
        </p:blipFill>
        <p:spPr>
          <a:xfrm>
            <a:off x="-1" y="-1"/>
            <a:ext cx="12192001" cy="6858001"/>
          </a:xfrm>
          <a:prstGeom prst="rect">
            <a:avLst/>
          </a:prstGeom>
        </p:spPr>
      </p:pic>
      <p:pic>
        <p:nvPicPr>
          <p:cNvPr id="9" name="Picture 8">
            <a:extLst>
              <a:ext uri="{FF2B5EF4-FFF2-40B4-BE49-F238E27FC236}">
                <a16:creationId xmlns:a16="http://schemas.microsoft.com/office/drawing/2014/main" id="{094CD60B-0382-4901-B91D-F0836530D0AB}"/>
              </a:ext>
            </a:extLst>
          </p:cNvPr>
          <p:cNvPicPr>
            <a:picLocks noChangeAspect="1"/>
          </p:cNvPicPr>
          <p:nvPr/>
        </p:nvPicPr>
        <p:blipFill>
          <a:blip r:embed="rId4"/>
          <a:stretch>
            <a:fillRect/>
          </a:stretch>
        </p:blipFill>
        <p:spPr>
          <a:xfrm>
            <a:off x="-1" y="-1"/>
            <a:ext cx="12192002" cy="6858001"/>
          </a:xfrm>
          <a:prstGeom prst="rect">
            <a:avLst/>
          </a:prstGeom>
        </p:spPr>
      </p:pic>
      <p:pic>
        <p:nvPicPr>
          <p:cNvPr id="10" name="Picture 9">
            <a:extLst>
              <a:ext uri="{FF2B5EF4-FFF2-40B4-BE49-F238E27FC236}">
                <a16:creationId xmlns:a16="http://schemas.microsoft.com/office/drawing/2014/main" id="{A0B46EBC-1BB7-4A66-9F8E-608990EF9D92}"/>
              </a:ext>
            </a:extLst>
          </p:cNvPr>
          <p:cNvPicPr>
            <a:picLocks noChangeAspect="1"/>
          </p:cNvPicPr>
          <p:nvPr/>
        </p:nvPicPr>
        <p:blipFill>
          <a:blip r:embed="rId5"/>
          <a:stretch>
            <a:fillRect/>
          </a:stretch>
        </p:blipFill>
        <p:spPr>
          <a:xfrm>
            <a:off x="-2" y="1"/>
            <a:ext cx="12192002" cy="6858000"/>
          </a:xfrm>
          <a:prstGeom prst="rect">
            <a:avLst/>
          </a:prstGeom>
        </p:spPr>
      </p:pic>
    </p:spTree>
    <p:extLst>
      <p:ext uri="{BB962C8B-B14F-4D97-AF65-F5344CB8AC3E}">
        <p14:creationId xmlns:p14="http://schemas.microsoft.com/office/powerpoint/2010/main" val="2477881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A6358-996A-497F-A962-189B3EAD3F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9F6468-70B0-47D8-A985-040CA3F109C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5A51F22-DA8F-4243-A8DB-0D0D365604BB}"/>
              </a:ext>
            </a:extLst>
          </p:cNvPr>
          <p:cNvPicPr>
            <a:picLocks noChangeAspect="1"/>
          </p:cNvPicPr>
          <p:nvPr/>
        </p:nvPicPr>
        <p:blipFill>
          <a:blip r:embed="rId3"/>
          <a:stretch>
            <a:fillRect/>
          </a:stretch>
        </p:blipFill>
        <p:spPr>
          <a:xfrm>
            <a:off x="0" y="0"/>
            <a:ext cx="12391771" cy="6858000"/>
          </a:xfrm>
          <a:prstGeom prst="rect">
            <a:avLst/>
          </a:prstGeom>
        </p:spPr>
      </p:pic>
      <p:pic>
        <p:nvPicPr>
          <p:cNvPr id="5" name="Picture 4">
            <a:extLst>
              <a:ext uri="{FF2B5EF4-FFF2-40B4-BE49-F238E27FC236}">
                <a16:creationId xmlns:a16="http://schemas.microsoft.com/office/drawing/2014/main" id="{A6C12F90-F08E-4576-97E8-FEDD83CCE05B}"/>
              </a:ext>
            </a:extLst>
          </p:cNvPr>
          <p:cNvPicPr>
            <a:picLocks noChangeAspect="1"/>
          </p:cNvPicPr>
          <p:nvPr/>
        </p:nvPicPr>
        <p:blipFill>
          <a:blip r:embed="rId4"/>
          <a:stretch>
            <a:fillRect/>
          </a:stretch>
        </p:blipFill>
        <p:spPr>
          <a:xfrm>
            <a:off x="1" y="365125"/>
            <a:ext cx="12391770" cy="6492875"/>
          </a:xfrm>
          <a:prstGeom prst="rect">
            <a:avLst/>
          </a:prstGeom>
        </p:spPr>
      </p:pic>
    </p:spTree>
    <p:extLst>
      <p:ext uri="{BB962C8B-B14F-4D97-AF65-F5344CB8AC3E}">
        <p14:creationId xmlns:p14="http://schemas.microsoft.com/office/powerpoint/2010/main" val="3063420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0492" y="365125"/>
            <a:ext cx="9173308" cy="1325563"/>
          </a:xfrm>
        </p:spPr>
        <p:txBody>
          <a:bodyPr>
            <a:normAutofit/>
          </a:bodyPr>
          <a:lstStyle/>
          <a:p>
            <a:pPr algn="ctr"/>
            <a:r>
              <a:rPr lang="en-US" sz="3200" dirty="0">
                <a:solidFill>
                  <a:srgbClr val="C00000"/>
                </a:solidFill>
                <a:latin typeface="Times New Roman" pitchFamily="18" charset="0"/>
                <a:ea typeface="Times New Roman"/>
                <a:cs typeface="Times New Roman" pitchFamily="18" charset="0"/>
              </a:rPr>
              <a:t>References</a:t>
            </a:r>
            <a:endParaRPr lang="en-US" sz="3200" dirty="0"/>
          </a:p>
        </p:txBody>
      </p:sp>
      <p:sp>
        <p:nvSpPr>
          <p:cNvPr id="3" name="Content Placeholder 2"/>
          <p:cNvSpPr>
            <a:spLocks noGrp="1"/>
          </p:cNvSpPr>
          <p:nvPr>
            <p:ph idx="1"/>
          </p:nvPr>
        </p:nvSpPr>
        <p:spPr>
          <a:xfrm>
            <a:off x="365760" y="1420838"/>
            <a:ext cx="10988040" cy="5437162"/>
          </a:xfrm>
        </p:spPr>
        <p:txBody>
          <a:bodyPr>
            <a:normAutofit fontScale="85000" lnSpcReduction="10000"/>
          </a:bodyPr>
          <a:lstStyle/>
          <a:p>
            <a:pPr lvl="0" indent="228600">
              <a:lnSpc>
                <a:spcPct val="200000"/>
              </a:lnSpc>
            </a:pPr>
            <a:r>
              <a:rPr lang="en-US" sz="1700" dirty="0">
                <a:latin typeface="Times New Roman" panose="02020603050405020304" pitchFamily="18" charset="0"/>
                <a:cs typeface="Times New Roman" panose="02020603050405020304" pitchFamily="18" charset="0"/>
              </a:rPr>
              <a:t>Anon. (2019). Health.mo.gov. Retrieved 29 July 2019, from https://health.mo.gov/living/families/ruralhealth/pdf/biennial2017.pdf</a:t>
            </a:r>
          </a:p>
          <a:p>
            <a:pPr lvl="0" indent="228600">
              <a:lnSpc>
                <a:spcPct val="200000"/>
              </a:lnSpc>
            </a:pPr>
            <a:r>
              <a:rPr lang="en-US" sz="1700" dirty="0">
                <a:latin typeface="Times New Roman" panose="02020603050405020304" pitchFamily="18" charset="0"/>
                <a:cs typeface="Times New Roman" panose="02020603050405020304" pitchFamily="18" charset="0"/>
              </a:rPr>
              <a:t>Bodenheimer, T., &amp; Pham, H. H. (2010). Primary care: current problems and proposed solutions. Health Affairs, 29(5), 799-805.</a:t>
            </a:r>
          </a:p>
          <a:p>
            <a:pPr lvl="0" indent="228600">
              <a:lnSpc>
                <a:spcPct val="200000"/>
              </a:lnSpc>
            </a:pPr>
            <a:r>
              <a:rPr lang="en-US" sz="1700" dirty="0">
                <a:latin typeface="Times New Roman" panose="02020603050405020304" pitchFamily="18" charset="0"/>
                <a:cs typeface="Times New Roman" panose="02020603050405020304" pitchFamily="18" charset="0"/>
              </a:rPr>
              <a:t>Dillon, D. &amp; Mikes, J. (2017). “The Status of Telemedicine in Missouri.”</a:t>
            </a:r>
          </a:p>
          <a:p>
            <a:pPr lvl="0" indent="228600">
              <a:lnSpc>
                <a:spcPct val="200000"/>
              </a:lnSpc>
            </a:pPr>
            <a:r>
              <a:rPr lang="en-US" sz="1700" dirty="0" err="1">
                <a:latin typeface="Times New Roman" panose="02020603050405020304" pitchFamily="18" charset="0"/>
                <a:cs typeface="Times New Roman" panose="02020603050405020304" pitchFamily="18" charset="0"/>
              </a:rPr>
              <a:t>Tuckson</a:t>
            </a:r>
            <a:r>
              <a:rPr lang="en-US" sz="1700" dirty="0">
                <a:latin typeface="Times New Roman" panose="02020603050405020304" pitchFamily="18" charset="0"/>
                <a:cs typeface="Times New Roman" panose="02020603050405020304" pitchFamily="18" charset="0"/>
              </a:rPr>
              <a:t>, R. V., Edmunds, M., &amp; </a:t>
            </a:r>
            <a:r>
              <a:rPr lang="en-US" sz="1700" dirty="0" err="1">
                <a:latin typeface="Times New Roman" panose="02020603050405020304" pitchFamily="18" charset="0"/>
                <a:cs typeface="Times New Roman" panose="02020603050405020304" pitchFamily="18" charset="0"/>
              </a:rPr>
              <a:t>Hodgkins</a:t>
            </a:r>
            <a:r>
              <a:rPr lang="en-US" sz="1700" dirty="0">
                <a:latin typeface="Times New Roman" panose="02020603050405020304" pitchFamily="18" charset="0"/>
                <a:cs typeface="Times New Roman" panose="02020603050405020304" pitchFamily="18" charset="0"/>
              </a:rPr>
              <a:t>, M. L. (2017). Telehealth. New England Journal of Medicine, 377(16), 1585-1592.</a:t>
            </a:r>
          </a:p>
          <a:p>
            <a:pPr lvl="0" indent="228600">
              <a:lnSpc>
                <a:spcPct val="200000"/>
              </a:lnSpc>
            </a:pPr>
            <a:r>
              <a:rPr lang="en-US" sz="1700" dirty="0">
                <a:latin typeface="Times New Roman" panose="02020603050405020304" pitchFamily="18" charset="0"/>
                <a:cs typeface="Times New Roman" panose="02020603050405020304" pitchFamily="18" charset="0"/>
              </a:rPr>
              <a:t>United Health Foundation. (2019). America's Health Rankings. Retrieved 3 August 2019, from https://www.americashealthrankings.org/explore/annual/measure/Determinants/state/MO</a:t>
            </a:r>
          </a:p>
          <a:p>
            <a:pPr lvl="0" indent="228600">
              <a:lnSpc>
                <a:spcPct val="200000"/>
              </a:lnSpc>
            </a:pPr>
            <a:r>
              <a:rPr lang="en-US" sz="1700" dirty="0">
                <a:latin typeface="Times New Roman" panose="02020603050405020304" pitchFamily="18" charset="0"/>
                <a:cs typeface="Times New Roman" panose="02020603050405020304" pitchFamily="18" charset="0"/>
              </a:rPr>
              <a:t>MU School of Medicine. (2019). Medicine.missouri.edu. Retrieved 3 August 2019, from https://medicine.missouri.edu/offices-programs/missouri-telehealth-network</a:t>
            </a:r>
          </a:p>
          <a:p>
            <a:pPr lvl="0" indent="228600">
              <a:lnSpc>
                <a:spcPct val="200000"/>
              </a:lnSpc>
            </a:pPr>
            <a:r>
              <a:rPr lang="en-US" sz="1700" dirty="0">
                <a:latin typeface="Times New Roman" panose="02020603050405020304" pitchFamily="18" charset="0"/>
                <a:cs typeface="Times New Roman" panose="02020603050405020304" pitchFamily="18" charset="0"/>
              </a:rPr>
              <a:t>Van </a:t>
            </a:r>
            <a:r>
              <a:rPr lang="en-US" sz="1700" dirty="0" err="1">
                <a:latin typeface="Times New Roman" panose="02020603050405020304" pitchFamily="18" charset="0"/>
                <a:cs typeface="Times New Roman" panose="02020603050405020304" pitchFamily="18" charset="0"/>
              </a:rPr>
              <a:t>Dyk</a:t>
            </a:r>
            <a:r>
              <a:rPr lang="en-US" sz="1700" dirty="0">
                <a:latin typeface="Times New Roman" panose="02020603050405020304" pitchFamily="18" charset="0"/>
                <a:cs typeface="Times New Roman" panose="02020603050405020304" pitchFamily="18" charset="0"/>
              </a:rPr>
              <a:t>, L. (2014). A review of telehealth service implementation frameworks. International journal of environmental research and public health, 11(2), 1279-1298.</a:t>
            </a:r>
          </a:p>
          <a:p>
            <a:pPr lvl="0"/>
            <a:endParaRPr lang="en-US" sz="2000" dirty="0"/>
          </a:p>
        </p:txBody>
      </p:sp>
      <p:sp>
        <p:nvSpPr>
          <p:cNvPr id="5" name="CustomShape 2"/>
          <p:cNvSpPr/>
          <p:nvPr/>
        </p:nvSpPr>
        <p:spPr>
          <a:xfrm>
            <a:off x="1647360" y="1256788"/>
            <a:ext cx="10544640" cy="37440"/>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CustomShape 3"/>
          <p:cNvSpPr/>
          <p:nvPr/>
        </p:nvSpPr>
        <p:spPr>
          <a:xfrm>
            <a:off x="42203" y="1276131"/>
            <a:ext cx="393895" cy="45719"/>
          </a:xfrm>
          <a:prstGeom prst="rect">
            <a:avLst/>
          </a:prstGeom>
          <a:solidFill>
            <a:srgbClr val="7F7457"/>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120000" tIns="60000" rIns="120000" bIns="60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 normalizeH="0" baseline="0" noProof="0" dirty="0">
                <a:ln>
                  <a:noFill/>
                </a:ln>
                <a:solidFill>
                  <a:srgbClr val="7F7457"/>
                </a:solidFill>
                <a:effectLst/>
                <a:uLnTx/>
                <a:uFill>
                  <a:solidFill>
                    <a:srgbClr val="FFFFFF"/>
                  </a:solidFill>
                </a:uFill>
                <a:latin typeface="Calibri"/>
                <a:ea typeface="+mn-ea"/>
                <a:cs typeface="+mn-cs"/>
              </a:rPr>
              <a:t> </a:t>
            </a:r>
            <a:endParaRPr kumimoji="0" lang="en-US" sz="2400" b="0" i="0" u="none" strike="noStrike" kern="1200" cap="none" spc="-1" normalizeH="0" baseline="0" noProof="0" dirty="0">
              <a:ln>
                <a:noFill/>
              </a:ln>
              <a:solidFill>
                <a:srgbClr val="000000"/>
              </a:solidFill>
              <a:effectLst/>
              <a:uLnTx/>
              <a:uFill>
                <a:solidFill>
                  <a:srgbClr val="FFFFFF"/>
                </a:solidFill>
              </a:uFill>
              <a:latin typeface="Arial"/>
              <a:ea typeface="+mn-ea"/>
              <a:cs typeface="+mn-cs"/>
            </a:endParaRPr>
          </a:p>
        </p:txBody>
      </p:sp>
      <p:sp>
        <p:nvSpPr>
          <p:cNvPr id="7" name="Explosion 2 6"/>
          <p:cNvSpPr/>
          <p:nvPr/>
        </p:nvSpPr>
        <p:spPr>
          <a:xfrm>
            <a:off x="436098" y="506438"/>
            <a:ext cx="1258471" cy="9144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644884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778</Words>
  <Application>Microsoft Office PowerPoint</Application>
  <PresentationFormat>Widescreen</PresentationFormat>
  <Paragraphs>35</Paragraphs>
  <Slides>5</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Calibri</vt:lpstr>
      <vt:lpstr>Calibri Light</vt:lpstr>
      <vt:lpstr>Times New Roman</vt:lpstr>
      <vt:lpstr>Wingdings</vt:lpstr>
      <vt:lpstr>Office Theme</vt:lpstr>
      <vt:lpstr>1_Office Theme</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10</dc:creator>
  <cp:lastModifiedBy>10</cp:lastModifiedBy>
  <cp:revision>17</cp:revision>
  <dcterms:created xsi:type="dcterms:W3CDTF">2019-07-29T21:17:15Z</dcterms:created>
  <dcterms:modified xsi:type="dcterms:W3CDTF">2019-08-20T04:57:29Z</dcterms:modified>
</cp:coreProperties>
</file>